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Extra Bold"/>
      <p:regular r:id="rId17"/>
    </p:embeddedFont>
    <p:embeddedFont>
      <p:font typeface="Fraunces Extra Bold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3-1.png>
</file>

<file path=ppt/media/image-3-2.png>
</file>

<file path=ppt/media/image-6-1.png>
</file>

<file path=ppt/media/image-7-1.png>
</file>

<file path=ppt/media/image-9-1.png>
</file>

<file path=ppt/media/image-9-2.png>
</file>

<file path=ppt/media/image-9-3.png>
</file>

<file path=ppt/media/image-9-4.png>
</file>

<file path=ppt/media/image-9-5.png>
</file>

<file path=ppt/media/image-9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png"/><Relationship Id="rId7" Type="http://schemas.openxmlformats.org/officeDocument/2006/relationships/slideLayout" Target="../slideLayouts/slideLayout10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Mastering UI/UX Design: From Basics to Breakthroughs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Welcome to a practical guide for aspiring UI/UX designers and product teams. This presentation will provide actionable guidelines to elevate your design skills and create exceptional user experiences.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7580"/>
            <a:ext cx="81441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Takeaways &amp; Next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79998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Mastering UI/UX is an ongoing journey of learning and iteration. By applying these principles, you'll be well-equipped to create impactful and user-centric digital products.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80943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3915013"/>
            <a:ext cx="35761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Embrace User-Centricity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40543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Always put the user at the heart of your design process.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780943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3915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Iterate Relentlessly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4405432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 is never "done." Continuously test, gather feedback, and refine.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780943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3915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Stay Curious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4405432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Keep up with new trends, technologies, and evolving user behaviors.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793790" y="5976104"/>
            <a:ext cx="13042821" cy="1615916"/>
          </a:xfrm>
          <a:prstGeom prst="roundRect">
            <a:avLst>
              <a:gd name="adj" fmla="val 12633"/>
            </a:avLst>
          </a:prstGeom>
          <a:solidFill>
            <a:srgbClr val="B6FCB8"/>
          </a:solidFill>
          <a:ln/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6297216"/>
            <a:ext cx="425291" cy="34016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672709" y="6259592"/>
            <a:ext cx="657998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Ready to design amazing experiences?</a:t>
            </a:r>
            <a:endParaRPr lang="en-US" sz="2650" dirty="0"/>
          </a:p>
        </p:txBody>
      </p:sp>
      <p:sp>
        <p:nvSpPr>
          <p:cNvPr id="16" name="Text 10"/>
          <p:cNvSpPr/>
          <p:nvPr/>
        </p:nvSpPr>
        <p:spPr>
          <a:xfrm>
            <a:off x="1672709" y="6911697"/>
            <a:ext cx="119370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Start applying these insights to your next project!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56377" y="335280"/>
            <a:ext cx="2117527" cy="190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Chapter 1: The Foundations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4842153" y="647700"/>
            <a:ext cx="4946094" cy="525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Understanding UI &amp; UX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426720" y="1356360"/>
            <a:ext cx="13776960" cy="195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UI (User Interface) and UX (User Experience) are two critical components of product design. While often used interchangeably, they represent distinct yet interconnected disciplines.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426720" y="1810464"/>
            <a:ext cx="182880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UI: The Look &amp; Feel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426720" y="2160984"/>
            <a:ext cx="6739771" cy="390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UI encompasses all visual elements users interact with: layouts, buttons, icons, colors, typography, and spacing. It's about how the product looks and is presented.</a:t>
            </a:r>
            <a:endParaRPr lang="en-US" sz="9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720" y="2688193"/>
            <a:ext cx="6739771" cy="673977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71529" y="1810464"/>
            <a:ext cx="2855238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UX: The Usability &amp; Experience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7471529" y="2160984"/>
            <a:ext cx="6739771" cy="390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UX focuses on the overall feel, ease of use, and satisfaction a user gains from interacting with the product. It's about how the product functions and the journey it provides.</a:t>
            </a:r>
            <a:endParaRPr lang="en-US" sz="9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529" y="2688193"/>
            <a:ext cx="6739771" cy="67397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46621" y="1275398"/>
            <a:ext cx="39371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Chapter 1: The Foundations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399234" y="1856542"/>
            <a:ext cx="783193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Why UI/UX Matters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31749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Investing in good UI/UX is not just about aesthetics; it's a strategic imperative that directly impacts business success.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792974"/>
            <a:ext cx="13042821" cy="2032754"/>
          </a:xfrm>
          <a:prstGeom prst="roundRect">
            <a:avLst>
              <a:gd name="adj" fmla="val 10043"/>
            </a:avLst>
          </a:prstGeom>
          <a:solidFill>
            <a:srgbClr val="E8F3E8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3792974"/>
            <a:ext cx="4347567" cy="2032754"/>
          </a:xfrm>
          <a:prstGeom prst="roundRect">
            <a:avLst>
              <a:gd name="adj" fmla="val 10043"/>
            </a:avLst>
          </a:prstGeom>
          <a:solidFill>
            <a:srgbClr val="E8F3E8"/>
          </a:solidFill>
          <a:ln/>
        </p:spPr>
      </p:sp>
      <p:sp>
        <p:nvSpPr>
          <p:cNvPr id="7" name="Text 5"/>
          <p:cNvSpPr/>
          <p:nvPr/>
        </p:nvSpPr>
        <p:spPr>
          <a:xfrm>
            <a:off x="1020604" y="4019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 Satisfaction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4510207"/>
            <a:ext cx="355377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Intuitive and delightful experiences lead to happier users.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141357" y="3792974"/>
            <a:ext cx="4347567" cy="2032754"/>
          </a:xfrm>
          <a:prstGeom prst="rect">
            <a:avLst/>
          </a:prstGeom>
          <a:solidFill>
            <a:srgbClr val="E8F3E8"/>
          </a:solidFill>
          <a:ln/>
        </p:spPr>
      </p:sp>
      <p:sp>
        <p:nvSpPr>
          <p:cNvPr id="10" name="Shape 8"/>
          <p:cNvSpPr/>
          <p:nvPr/>
        </p:nvSpPr>
        <p:spPr>
          <a:xfrm>
            <a:off x="5141357" y="3792974"/>
            <a:ext cx="30480" cy="2032754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1" name="Text 9"/>
          <p:cNvSpPr/>
          <p:nvPr/>
        </p:nvSpPr>
        <p:spPr>
          <a:xfrm>
            <a:off x="5708333" y="4019788"/>
            <a:ext cx="29231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Increased Retention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708333" y="4510207"/>
            <a:ext cx="32136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are more likely to return to a product that is easy to use.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4857869" y="4525804"/>
            <a:ext cx="566976" cy="566976"/>
          </a:xfrm>
          <a:prstGeom prst="roundRect">
            <a:avLst>
              <a:gd name="adj" fmla="val 36006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99553" y="4632127"/>
            <a:ext cx="283488" cy="354330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9488924" y="3792974"/>
            <a:ext cx="4347567" cy="2032754"/>
          </a:xfrm>
          <a:prstGeom prst="rect">
            <a:avLst/>
          </a:prstGeom>
          <a:solidFill>
            <a:srgbClr val="E8F3E8"/>
          </a:solidFill>
          <a:ln/>
        </p:spPr>
      </p:sp>
      <p:sp>
        <p:nvSpPr>
          <p:cNvPr id="16" name="Shape 13"/>
          <p:cNvSpPr/>
          <p:nvPr/>
        </p:nvSpPr>
        <p:spPr>
          <a:xfrm>
            <a:off x="9488924" y="3792974"/>
            <a:ext cx="30480" cy="2032754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7" name="Text 14"/>
          <p:cNvSpPr/>
          <p:nvPr/>
        </p:nvSpPr>
        <p:spPr>
          <a:xfrm>
            <a:off x="10055900" y="4019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Success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0055900" y="4510207"/>
            <a:ext cx="355377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Better UI/UX drives higher engagement, conversions, and market adoption.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9205436" y="4525804"/>
            <a:ext cx="566976" cy="566976"/>
          </a:xfrm>
          <a:prstGeom prst="roundRect">
            <a:avLst>
              <a:gd name="adj" fmla="val 36006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7121" y="4632127"/>
            <a:ext cx="283488" cy="354330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1133951" y="6336030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"Design is not just what it looks like and feels like. Design is how it works." — Steve Jobs</a:t>
            </a:r>
            <a:endParaRPr lang="en-US" sz="1750" dirty="0"/>
          </a:p>
        </p:txBody>
      </p:sp>
      <p:sp>
        <p:nvSpPr>
          <p:cNvPr id="22" name="Shape 18"/>
          <p:cNvSpPr/>
          <p:nvPr/>
        </p:nvSpPr>
        <p:spPr>
          <a:xfrm>
            <a:off x="793790" y="6080879"/>
            <a:ext cx="30480" cy="873204"/>
          </a:xfrm>
          <a:prstGeom prst="rect">
            <a:avLst/>
          </a:prstGeom>
          <a:solidFill>
            <a:srgbClr val="438951"/>
          </a:solidFill>
          <a:ln/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2000" y="755571"/>
            <a:ext cx="3586282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Chapter 2: Crafting Visuals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2134791" y="1292543"/>
            <a:ext cx="10360700" cy="903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100"/>
              </a:lnSpc>
              <a:buNone/>
            </a:pPr>
            <a:r>
              <a:rPr lang="en-US" sz="5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Visual Design Best Practices</a:t>
            </a:r>
            <a:endParaRPr lang="en-US" sz="5650" dirty="0"/>
          </a:p>
        </p:txBody>
      </p:sp>
      <p:sp>
        <p:nvSpPr>
          <p:cNvPr id="4" name="Text 2"/>
          <p:cNvSpPr/>
          <p:nvPr/>
        </p:nvSpPr>
        <p:spPr>
          <a:xfrm>
            <a:off x="733425" y="2510552"/>
            <a:ext cx="131635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Effective visual design creates a seamless and appealing interaction, guiding the user effortlessly through the product.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33425" y="3081576"/>
            <a:ext cx="6477000" cy="1923812"/>
          </a:xfrm>
          <a:prstGeom prst="roundRect">
            <a:avLst>
              <a:gd name="adj" fmla="val 570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10565" y="3081576"/>
            <a:ext cx="91440" cy="1923812"/>
          </a:xfrm>
          <a:prstGeom prst="roundRect">
            <a:avLst>
              <a:gd name="adj" fmla="val 206259"/>
            </a:avLst>
          </a:prstGeom>
          <a:solidFill>
            <a:srgbClr val="438951"/>
          </a:solidFill>
          <a:ln/>
        </p:spPr>
      </p:sp>
      <p:sp>
        <p:nvSpPr>
          <p:cNvPr id="7" name="Text 5"/>
          <p:cNvSpPr/>
          <p:nvPr/>
        </p:nvSpPr>
        <p:spPr>
          <a:xfrm>
            <a:off x="1034415" y="3313986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Typography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034415" y="3767137"/>
            <a:ext cx="594360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clear, legible fonts. Establish a strong typographic hierarchy using size, weight, and color to guide the user's eye and highlight key information.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19975" y="3081576"/>
            <a:ext cx="6477000" cy="1923812"/>
          </a:xfrm>
          <a:prstGeom prst="roundRect">
            <a:avLst>
              <a:gd name="adj" fmla="val 570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97115" y="3081576"/>
            <a:ext cx="91440" cy="1923812"/>
          </a:xfrm>
          <a:prstGeom prst="roundRect">
            <a:avLst>
              <a:gd name="adj" fmla="val 206259"/>
            </a:avLst>
          </a:prstGeom>
          <a:solidFill>
            <a:srgbClr val="438951"/>
          </a:solidFill>
          <a:ln/>
        </p:spPr>
      </p:sp>
      <p:sp>
        <p:nvSpPr>
          <p:cNvPr id="11" name="Text 9"/>
          <p:cNvSpPr/>
          <p:nvPr/>
        </p:nvSpPr>
        <p:spPr>
          <a:xfrm>
            <a:off x="7720965" y="3313986"/>
            <a:ext cx="3243739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Color Theory &amp; Contrast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7720965" y="3767137"/>
            <a:ext cx="594360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Choose a harmonious palette. Ensure high contrast for readability, especially between text and background. Use color strategically for emphasis and to evoke emotion.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33425" y="5214938"/>
            <a:ext cx="6477000" cy="2259092"/>
          </a:xfrm>
          <a:prstGeom prst="roundRect">
            <a:avLst>
              <a:gd name="adj" fmla="val 4857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10565" y="5214938"/>
            <a:ext cx="91440" cy="2259092"/>
          </a:xfrm>
          <a:prstGeom prst="roundRect">
            <a:avLst>
              <a:gd name="adj" fmla="val 206259"/>
            </a:avLst>
          </a:prstGeom>
          <a:solidFill>
            <a:srgbClr val="438951"/>
          </a:solidFill>
          <a:ln/>
        </p:spPr>
      </p:sp>
      <p:sp>
        <p:nvSpPr>
          <p:cNvPr id="15" name="Text 13"/>
          <p:cNvSpPr/>
          <p:nvPr/>
        </p:nvSpPr>
        <p:spPr>
          <a:xfrm>
            <a:off x="1034415" y="5447348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Icons &amp; Imagery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1034415" y="5900499"/>
            <a:ext cx="594360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Maintain a consistent style for all icons and images. Ensure they support meaning rather than cluttering the interface. Opt for clear, recognizable visuals.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19975" y="5214938"/>
            <a:ext cx="6477000" cy="2259092"/>
          </a:xfrm>
          <a:prstGeom prst="roundRect">
            <a:avLst>
              <a:gd name="adj" fmla="val 4857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7397115" y="5214938"/>
            <a:ext cx="91440" cy="2259092"/>
          </a:xfrm>
          <a:prstGeom prst="roundRect">
            <a:avLst>
              <a:gd name="adj" fmla="val 206259"/>
            </a:avLst>
          </a:prstGeom>
          <a:solidFill>
            <a:srgbClr val="438951"/>
          </a:solidFill>
          <a:ln/>
        </p:spPr>
      </p:sp>
      <p:sp>
        <p:nvSpPr>
          <p:cNvPr id="19" name="Text 17"/>
          <p:cNvSpPr/>
          <p:nvPr/>
        </p:nvSpPr>
        <p:spPr>
          <a:xfrm>
            <a:off x="7720965" y="5447348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Responsive Design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7720965" y="5900499"/>
            <a:ext cx="5943600" cy="1341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 layouts that fluidly adapt to different screen sizes, orientations, and devices. Prioritize content and functionality to ensure a consistent experience across platforms.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01678" y="507444"/>
            <a:ext cx="3027045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Chapter 3: Core Principles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2129671" y="974050"/>
            <a:ext cx="10371058" cy="785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150"/>
              </a:lnSpc>
              <a:buNone/>
            </a:pPr>
            <a:r>
              <a:rPr lang="en-US" sz="4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Principles of Good UI/UX Design</a:t>
            </a:r>
            <a:endParaRPr lang="en-US" sz="4900" dirty="0"/>
          </a:p>
        </p:txBody>
      </p:sp>
      <p:sp>
        <p:nvSpPr>
          <p:cNvPr id="4" name="Text 2"/>
          <p:cNvSpPr/>
          <p:nvPr/>
        </p:nvSpPr>
        <p:spPr>
          <a:xfrm>
            <a:off x="637223" y="2032278"/>
            <a:ext cx="13355955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foundational principles ensure that a product is not only aesthetically pleasing but also highly functional and user-centric.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37223" y="2528292"/>
            <a:ext cx="409575" cy="409575"/>
          </a:xfrm>
          <a:prstGeom prst="roundRect">
            <a:avLst>
              <a:gd name="adj" fmla="val 40009"/>
            </a:avLst>
          </a:prstGeom>
          <a:solidFill>
            <a:srgbClr val="E8F3E8"/>
          </a:solidFill>
          <a:ln/>
        </p:spPr>
      </p:sp>
      <p:sp>
        <p:nvSpPr>
          <p:cNvPr id="6" name="Text 4"/>
          <p:cNvSpPr/>
          <p:nvPr/>
        </p:nvSpPr>
        <p:spPr>
          <a:xfrm>
            <a:off x="705505" y="2562404"/>
            <a:ext cx="27301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228844" y="2590800"/>
            <a:ext cx="2275880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Consistency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228844" y="2984540"/>
            <a:ext cx="12764333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Maintain consistent design elements, interactions, and terminology across all screens and components to reduce cognitive load.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637223" y="3639860"/>
            <a:ext cx="409575" cy="409575"/>
          </a:xfrm>
          <a:prstGeom prst="roundRect">
            <a:avLst>
              <a:gd name="adj" fmla="val 40009"/>
            </a:avLst>
          </a:prstGeom>
          <a:solidFill>
            <a:srgbClr val="E8F3E8"/>
          </a:solidFill>
          <a:ln/>
        </p:spPr>
      </p:sp>
      <p:sp>
        <p:nvSpPr>
          <p:cNvPr id="10" name="Text 8"/>
          <p:cNvSpPr/>
          <p:nvPr/>
        </p:nvSpPr>
        <p:spPr>
          <a:xfrm>
            <a:off x="705505" y="3673971"/>
            <a:ext cx="27301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228844" y="3702368"/>
            <a:ext cx="2275880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Clarity &amp; Simplicity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228844" y="4096107"/>
            <a:ext cx="12764333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Ensure navigation is straightforward and instructions are easy to understand. Minimize clutter and complexity.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637223" y="4751427"/>
            <a:ext cx="409575" cy="409575"/>
          </a:xfrm>
          <a:prstGeom prst="roundRect">
            <a:avLst>
              <a:gd name="adj" fmla="val 40009"/>
            </a:avLst>
          </a:prstGeom>
          <a:solidFill>
            <a:srgbClr val="E8F3E8"/>
          </a:solidFill>
          <a:ln/>
        </p:spPr>
      </p:sp>
      <p:sp>
        <p:nvSpPr>
          <p:cNvPr id="14" name="Text 12"/>
          <p:cNvSpPr/>
          <p:nvPr/>
        </p:nvSpPr>
        <p:spPr>
          <a:xfrm>
            <a:off x="705505" y="4785539"/>
            <a:ext cx="27301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1228844" y="4813935"/>
            <a:ext cx="2275880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Feedback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228844" y="5207675"/>
            <a:ext cx="12764333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Provide immediate and clear feedback for user actions, such as loading indicators, success messages, or error alerts.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637223" y="5862995"/>
            <a:ext cx="409575" cy="409575"/>
          </a:xfrm>
          <a:prstGeom prst="roundRect">
            <a:avLst>
              <a:gd name="adj" fmla="val 40009"/>
            </a:avLst>
          </a:prstGeom>
          <a:solidFill>
            <a:srgbClr val="E8F3E8"/>
          </a:solidFill>
          <a:ln/>
        </p:spPr>
      </p:sp>
      <p:sp>
        <p:nvSpPr>
          <p:cNvPr id="18" name="Text 16"/>
          <p:cNvSpPr/>
          <p:nvPr/>
        </p:nvSpPr>
        <p:spPr>
          <a:xfrm>
            <a:off x="705505" y="5897106"/>
            <a:ext cx="27301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1228844" y="5925502"/>
            <a:ext cx="2275880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Familiarity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228844" y="6319242"/>
            <a:ext cx="12764333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Utilize common patterns and intuitive interactions that users are already familiar with from other digital experiences.</a:t>
            </a:r>
            <a:endParaRPr lang="en-US" sz="1400" dirty="0"/>
          </a:p>
        </p:txBody>
      </p:sp>
      <p:sp>
        <p:nvSpPr>
          <p:cNvPr id="21" name="Shape 19"/>
          <p:cNvSpPr/>
          <p:nvPr/>
        </p:nvSpPr>
        <p:spPr>
          <a:xfrm>
            <a:off x="637223" y="6974562"/>
            <a:ext cx="409575" cy="409575"/>
          </a:xfrm>
          <a:prstGeom prst="roundRect">
            <a:avLst>
              <a:gd name="adj" fmla="val 40009"/>
            </a:avLst>
          </a:prstGeom>
          <a:solidFill>
            <a:srgbClr val="E8F3E8"/>
          </a:solidFill>
          <a:ln/>
        </p:spPr>
      </p:sp>
      <p:sp>
        <p:nvSpPr>
          <p:cNvPr id="22" name="Text 20"/>
          <p:cNvSpPr/>
          <p:nvPr/>
        </p:nvSpPr>
        <p:spPr>
          <a:xfrm>
            <a:off x="705505" y="7008674"/>
            <a:ext cx="27301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5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1228844" y="7037070"/>
            <a:ext cx="2275880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Minimize Effort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228844" y="7430810"/>
            <a:ext cx="12764333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 pathways that require the least amount of user effort and cognitive load to complete tasks.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21506" y="780693"/>
            <a:ext cx="41008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Chapter 4: Bringing it to Life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1361837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Interaction Design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268021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Interaction design focuses on creating engaging and intuitive interfaces that respond effectively to user input.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66117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Buttons: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Use clear, concise labels and ensure prominent placement. Buttons should be appropriately sized for easy tapping or clicking across all devices.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82917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Forms: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Simplify fields to only essential information. Provide inline validation to guide users and offer clear instructions before they start typing.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99717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Interactive Elements: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Ensure all interactive elements, like toggles, sliders, or dropdowns, provide visual feedback (e.g., hover states, active states) to confirm user actions. Avoid hidden functionality.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1452" y="429935"/>
            <a:ext cx="2827496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Chapter 4: Bringing it to Life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4617601" y="830580"/>
            <a:ext cx="5395198" cy="674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Usability Testing</a:t>
            </a:r>
            <a:endParaRPr lang="en-US" sz="4200" dirty="0"/>
          </a:p>
        </p:txBody>
      </p:sp>
      <p:sp>
        <p:nvSpPr>
          <p:cNvPr id="4" name="Text 2"/>
          <p:cNvSpPr/>
          <p:nvPr/>
        </p:nvSpPr>
        <p:spPr>
          <a:xfrm>
            <a:off x="547330" y="1739384"/>
            <a:ext cx="13535739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Usability testing is a non-negotiable step in the design process, revealing invaluable insights into how real users interact with your product.</a:t>
            </a:r>
            <a:endParaRPr lang="en-US" sz="1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7330" y="2341126"/>
            <a:ext cx="6577132" cy="657713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13558" y="2321600"/>
            <a:ext cx="234565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Prototyping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513558" y="2771061"/>
            <a:ext cx="6577132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Start with low-fidelity wireframes to quickly sketch layouts and flows. Gradually evolve to high-fidelity mockups that closely resemble the final product, allowing for early feedback and iteration.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7513558" y="3677483"/>
            <a:ext cx="234565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 Testing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513558" y="4126944"/>
            <a:ext cx="6577132" cy="500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Observe real users performing specific tasks within your prototype. Pay close attention to their behaviors, pain points, and verbal feedback.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7513558" y="4783336"/>
            <a:ext cx="2725817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Iterative Improvement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7513558" y="5232797"/>
            <a:ext cx="6577132" cy="500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Refine your designs based on the insights gained from user testing. This cyclical process ensures continuous improvement and a user-centered product.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55519" y="445770"/>
            <a:ext cx="2519243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Chapter 5: Design for All</a:t>
            </a:r>
            <a:endParaRPr lang="en-US" sz="1550" dirty="0"/>
          </a:p>
        </p:txBody>
      </p:sp>
      <p:sp>
        <p:nvSpPr>
          <p:cNvPr id="3" name="Text 1"/>
          <p:cNvSpPr/>
          <p:nvPr/>
        </p:nvSpPr>
        <p:spPr>
          <a:xfrm>
            <a:off x="2824163" y="861060"/>
            <a:ext cx="8981956" cy="699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Accessibility &amp; Inclusive Design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567452" y="1803321"/>
            <a:ext cx="13495496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Designing for accessibility ensures that your product is usable by people with diverse abilities, fostering a truly inclusive experience.</a:t>
            </a:r>
            <a:endParaRPr lang="en-US" sz="1250" dirty="0"/>
          </a:p>
        </p:txBody>
      </p:sp>
      <p:sp>
        <p:nvSpPr>
          <p:cNvPr id="5" name="Shape 3"/>
          <p:cNvSpPr/>
          <p:nvPr/>
        </p:nvSpPr>
        <p:spPr>
          <a:xfrm>
            <a:off x="567452" y="2245162"/>
            <a:ext cx="13495496" cy="979765"/>
          </a:xfrm>
          <a:prstGeom prst="roundRect">
            <a:avLst>
              <a:gd name="adj" fmla="val 1489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90312" y="2268022"/>
            <a:ext cx="648533" cy="934045"/>
          </a:xfrm>
          <a:prstGeom prst="roundRect">
            <a:avLst>
              <a:gd name="adj" fmla="val 18271"/>
            </a:avLst>
          </a:prstGeom>
          <a:solidFill>
            <a:srgbClr val="E8F3E8"/>
          </a:solidFill>
          <a:ln/>
        </p:spPr>
      </p:sp>
      <p:sp>
        <p:nvSpPr>
          <p:cNvPr id="7" name="Text 5"/>
          <p:cNvSpPr/>
          <p:nvPr/>
        </p:nvSpPr>
        <p:spPr>
          <a:xfrm>
            <a:off x="792956" y="2583061"/>
            <a:ext cx="243126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400889" y="2430066"/>
            <a:ext cx="2026682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WCAG Guidelines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400889" y="2780586"/>
            <a:ext cx="12639199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Adhere to Web Content Accessibility Guidelines (WCAG) to ensure your digital content is accessible to a broader audience.</a:t>
            </a:r>
            <a:endParaRPr lang="en-US" sz="1250" dirty="0"/>
          </a:p>
        </p:txBody>
      </p:sp>
      <p:sp>
        <p:nvSpPr>
          <p:cNvPr id="10" name="Shape 8"/>
          <p:cNvSpPr/>
          <p:nvPr/>
        </p:nvSpPr>
        <p:spPr>
          <a:xfrm>
            <a:off x="567452" y="3386971"/>
            <a:ext cx="13495496" cy="979765"/>
          </a:xfrm>
          <a:prstGeom prst="roundRect">
            <a:avLst>
              <a:gd name="adj" fmla="val 1489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90312" y="3409831"/>
            <a:ext cx="648533" cy="934045"/>
          </a:xfrm>
          <a:prstGeom prst="roundRect">
            <a:avLst>
              <a:gd name="adj" fmla="val 18271"/>
            </a:avLst>
          </a:prstGeom>
          <a:solidFill>
            <a:srgbClr val="E8F3E8"/>
          </a:solidFill>
          <a:ln/>
        </p:spPr>
      </p:sp>
      <p:sp>
        <p:nvSpPr>
          <p:cNvPr id="12" name="Text 10"/>
          <p:cNvSpPr/>
          <p:nvPr/>
        </p:nvSpPr>
        <p:spPr>
          <a:xfrm>
            <a:off x="792956" y="3724870"/>
            <a:ext cx="243126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1400889" y="3571875"/>
            <a:ext cx="2173962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Keyboard Navigation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1400889" y="3922395"/>
            <a:ext cx="12639199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Ensure all interactive elements and controls can be fully operated using only a keyboard, vital for users who cannot use a mouse.</a:t>
            </a:r>
            <a:endParaRPr lang="en-US" sz="1250" dirty="0"/>
          </a:p>
        </p:txBody>
      </p:sp>
      <p:sp>
        <p:nvSpPr>
          <p:cNvPr id="15" name="Shape 13"/>
          <p:cNvSpPr/>
          <p:nvPr/>
        </p:nvSpPr>
        <p:spPr>
          <a:xfrm>
            <a:off x="567452" y="4528780"/>
            <a:ext cx="13495496" cy="979765"/>
          </a:xfrm>
          <a:prstGeom prst="roundRect">
            <a:avLst>
              <a:gd name="adj" fmla="val 1489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90312" y="4551640"/>
            <a:ext cx="648533" cy="934045"/>
          </a:xfrm>
          <a:prstGeom prst="roundRect">
            <a:avLst>
              <a:gd name="adj" fmla="val 18271"/>
            </a:avLst>
          </a:prstGeom>
          <a:solidFill>
            <a:srgbClr val="E8F3E8"/>
          </a:solidFill>
          <a:ln/>
        </p:spPr>
      </p:sp>
      <p:sp>
        <p:nvSpPr>
          <p:cNvPr id="17" name="Text 15"/>
          <p:cNvSpPr/>
          <p:nvPr/>
        </p:nvSpPr>
        <p:spPr>
          <a:xfrm>
            <a:off x="792956" y="4866680"/>
            <a:ext cx="243126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1400889" y="4713684"/>
            <a:ext cx="2026682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Alt Text &amp; Links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1400889" y="5064204"/>
            <a:ext cx="12639199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Provide descriptive alt text for all images and use meaningful link labels to aid screen readers and improve navigation.</a:t>
            </a:r>
            <a:endParaRPr lang="en-US" sz="1250" dirty="0"/>
          </a:p>
        </p:txBody>
      </p:sp>
      <p:sp>
        <p:nvSpPr>
          <p:cNvPr id="20" name="Shape 18"/>
          <p:cNvSpPr/>
          <p:nvPr/>
        </p:nvSpPr>
        <p:spPr>
          <a:xfrm>
            <a:off x="567452" y="5670590"/>
            <a:ext cx="13495496" cy="979765"/>
          </a:xfrm>
          <a:prstGeom prst="roundRect">
            <a:avLst>
              <a:gd name="adj" fmla="val 1489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90312" y="5693450"/>
            <a:ext cx="648533" cy="934045"/>
          </a:xfrm>
          <a:prstGeom prst="roundRect">
            <a:avLst>
              <a:gd name="adj" fmla="val 18271"/>
            </a:avLst>
          </a:prstGeom>
          <a:solidFill>
            <a:srgbClr val="E8F3E8"/>
          </a:solidFill>
          <a:ln/>
        </p:spPr>
      </p:sp>
      <p:sp>
        <p:nvSpPr>
          <p:cNvPr id="22" name="Text 20"/>
          <p:cNvSpPr/>
          <p:nvPr/>
        </p:nvSpPr>
        <p:spPr>
          <a:xfrm>
            <a:off x="792956" y="6008489"/>
            <a:ext cx="243126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1400889" y="5855494"/>
            <a:ext cx="2026682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Color &amp; Contrast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1400889" y="6206014"/>
            <a:ext cx="12639199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Consider users with color blindness by avoiding reliance solely on color for information. Ensure sufficient contrast ratios for text and interactive elements.</a:t>
            </a:r>
            <a:endParaRPr lang="en-US" sz="1250" dirty="0"/>
          </a:p>
        </p:txBody>
      </p:sp>
      <p:sp>
        <p:nvSpPr>
          <p:cNvPr id="25" name="Shape 23"/>
          <p:cNvSpPr/>
          <p:nvPr/>
        </p:nvSpPr>
        <p:spPr>
          <a:xfrm>
            <a:off x="567452" y="6812399"/>
            <a:ext cx="13495496" cy="979765"/>
          </a:xfrm>
          <a:prstGeom prst="roundRect">
            <a:avLst>
              <a:gd name="adj" fmla="val 1489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90312" y="6835259"/>
            <a:ext cx="648533" cy="934045"/>
          </a:xfrm>
          <a:prstGeom prst="roundRect">
            <a:avLst>
              <a:gd name="adj" fmla="val 18271"/>
            </a:avLst>
          </a:prstGeom>
          <a:solidFill>
            <a:srgbClr val="E8F3E8"/>
          </a:solidFill>
          <a:ln/>
        </p:spPr>
      </p:sp>
      <p:sp>
        <p:nvSpPr>
          <p:cNvPr id="27" name="Text 25"/>
          <p:cNvSpPr/>
          <p:nvPr/>
        </p:nvSpPr>
        <p:spPr>
          <a:xfrm>
            <a:off x="792956" y="7150298"/>
            <a:ext cx="243126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5</a:t>
            </a:r>
            <a:endParaRPr lang="en-US" sz="1900" dirty="0"/>
          </a:p>
        </p:txBody>
      </p:sp>
      <p:sp>
        <p:nvSpPr>
          <p:cNvPr id="28" name="Text 26"/>
          <p:cNvSpPr/>
          <p:nvPr/>
        </p:nvSpPr>
        <p:spPr>
          <a:xfrm>
            <a:off x="1400889" y="6997303"/>
            <a:ext cx="2026682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Clear Language</a:t>
            </a:r>
            <a:endParaRPr lang="en-US" sz="1550" dirty="0"/>
          </a:p>
        </p:txBody>
      </p:sp>
      <p:sp>
        <p:nvSpPr>
          <p:cNvPr id="29" name="Text 27"/>
          <p:cNvSpPr/>
          <p:nvPr/>
        </p:nvSpPr>
        <p:spPr>
          <a:xfrm>
            <a:off x="1400889" y="7347823"/>
            <a:ext cx="12639199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simple, straightforward language and scalable fonts to improve comprehension for all users, including those with cognitive disabilities.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48764" y="488633"/>
            <a:ext cx="3932873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Chapter 6: The Evolving Landscape</a:t>
            </a:r>
            <a:endParaRPr lang="en-US" sz="1700" dirty="0"/>
          </a:p>
        </p:txBody>
      </p:sp>
      <p:sp>
        <p:nvSpPr>
          <p:cNvPr id="3" name="Text 1"/>
          <p:cNvSpPr/>
          <p:nvPr/>
        </p:nvSpPr>
        <p:spPr>
          <a:xfrm>
            <a:off x="3471624" y="943808"/>
            <a:ext cx="7687151" cy="766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000"/>
              </a:lnSpc>
              <a:buNone/>
            </a:pPr>
            <a:r>
              <a:rPr lang="en-US" sz="4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Current Trends in UI/UX</a:t>
            </a:r>
            <a:endParaRPr lang="en-US" sz="4800" dirty="0"/>
          </a:p>
        </p:txBody>
      </p:sp>
      <p:sp>
        <p:nvSpPr>
          <p:cNvPr id="4" name="Text 2"/>
          <p:cNvSpPr/>
          <p:nvPr/>
        </p:nvSpPr>
        <p:spPr>
          <a:xfrm>
            <a:off x="621863" y="1976557"/>
            <a:ext cx="13386673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UI/UX landscape is dynamic, constantly evolving with new technologies and user expectations. Staying current is key.</a:t>
            </a:r>
            <a:endParaRPr lang="en-US" sz="13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863" y="2460546"/>
            <a:ext cx="444103" cy="44410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1863" y="3126700"/>
            <a:ext cx="2396728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Dark Mode &amp; Themes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1863" y="3510796"/>
            <a:ext cx="6582251" cy="568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Offers visual comfort and extends battery life, often paired with customizable interface themes.</a:t>
            </a:r>
            <a:endParaRPr lang="en-US" sz="13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166" y="2460546"/>
            <a:ext cx="444103" cy="44410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26166" y="3126700"/>
            <a:ext cx="222099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Micro-interactions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7426166" y="3510796"/>
            <a:ext cx="6582370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Subtle animations and visual cues that enhance user feedback and delight.</a:t>
            </a:r>
            <a:endParaRPr lang="en-US" sz="13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63" y="4434483"/>
            <a:ext cx="444103" cy="44410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21863" y="5100638"/>
            <a:ext cx="222099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Voice UIs (VUIs)</a:t>
            </a:r>
            <a:endParaRPr lang="en-US" sz="1700" dirty="0"/>
          </a:p>
        </p:txBody>
      </p:sp>
      <p:sp>
        <p:nvSpPr>
          <p:cNvPr id="13" name="Text 8"/>
          <p:cNvSpPr/>
          <p:nvPr/>
        </p:nvSpPr>
        <p:spPr>
          <a:xfrm>
            <a:off x="621863" y="5484733"/>
            <a:ext cx="6582251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Designing conversational interfaces for voice assistants and smart devices.</a:t>
            </a:r>
            <a:endParaRPr lang="en-US" sz="13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6166" y="4434483"/>
            <a:ext cx="444103" cy="444103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26166" y="5100638"/>
            <a:ext cx="222099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Minimalist Layouts</a:t>
            </a:r>
            <a:endParaRPr lang="en-US" sz="1700" dirty="0"/>
          </a:p>
        </p:txBody>
      </p:sp>
      <p:sp>
        <p:nvSpPr>
          <p:cNvPr id="16" name="Text 10"/>
          <p:cNvSpPr/>
          <p:nvPr/>
        </p:nvSpPr>
        <p:spPr>
          <a:xfrm>
            <a:off x="7426166" y="5484733"/>
            <a:ext cx="6582370" cy="568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on content, reducing visual clutter for a cleaner, more immersive experience.</a:t>
            </a:r>
            <a:endParaRPr lang="en-US" sz="13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863" y="6408420"/>
            <a:ext cx="444103" cy="444103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21863" y="7074575"/>
            <a:ext cx="222099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Personalization</a:t>
            </a:r>
            <a:endParaRPr lang="en-US" sz="1700" dirty="0"/>
          </a:p>
        </p:txBody>
      </p:sp>
      <p:sp>
        <p:nvSpPr>
          <p:cNvPr id="19" name="Text 12"/>
          <p:cNvSpPr/>
          <p:nvPr/>
        </p:nvSpPr>
        <p:spPr>
          <a:xfrm>
            <a:off x="621863" y="7458670"/>
            <a:ext cx="6582251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Tailoring user experiences based on individual behavior and preferences.</a:t>
            </a:r>
            <a:endParaRPr lang="en-US" sz="1350" dirty="0"/>
          </a:p>
        </p:txBody>
      </p:sp>
      <p:pic>
        <p:nvPicPr>
          <p:cNvPr id="20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6166" y="6408420"/>
            <a:ext cx="444103" cy="444103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7426166" y="7074575"/>
            <a:ext cx="222099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Ethical Design</a:t>
            </a:r>
            <a:endParaRPr lang="en-US" sz="1700" dirty="0"/>
          </a:p>
        </p:txBody>
      </p:sp>
      <p:sp>
        <p:nvSpPr>
          <p:cNvPr id="22" name="Text 14"/>
          <p:cNvSpPr/>
          <p:nvPr/>
        </p:nvSpPr>
        <p:spPr>
          <a:xfrm>
            <a:off x="7426166" y="7458670"/>
            <a:ext cx="6582370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Prioritizing user well-being, privacy, and fairness in design decisions.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2025-09-12T03:55:52Z</dcterms:created>
  <dcterms:modified xsi:type="dcterms:W3CDTF">2025-09-12T03:55:52Z</dcterms:modified>
</cp:coreProperties>
</file>